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3" r:id="rId2"/>
    <p:sldId id="256" r:id="rId3"/>
    <p:sldId id="258" r:id="rId4"/>
    <p:sldId id="259" r:id="rId5"/>
    <p:sldId id="265" r:id="rId6"/>
    <p:sldId id="262" r:id="rId7"/>
    <p:sldId id="263" r:id="rId8"/>
    <p:sldId id="257" r:id="rId9"/>
    <p:sldId id="266" r:id="rId10"/>
    <p:sldId id="269" r:id="rId11"/>
    <p:sldId id="260" r:id="rId12"/>
    <p:sldId id="271" r:id="rId13"/>
    <p:sldId id="270" r:id="rId14"/>
    <p:sldId id="268" r:id="rId15"/>
    <p:sldId id="27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 snapToGrid="0" snapToObjects="1">
      <p:cViewPr varScale="1">
        <p:scale>
          <a:sx n="93" d="100"/>
          <a:sy n="93" d="100"/>
        </p:scale>
        <p:origin x="208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BFAE-4267-4943-B679-AACB15AA6444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C0C13-B4B3-8F4E-8998-5865887FD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9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8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7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C0C13-B4B3-8F4E-8998-5865887FD3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1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E8C0-1778-3046-A652-2D17C2F8C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974C6-7474-E24C-88FC-6F26C4715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90E8-C9A2-754E-9C4C-A7AC90E4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F6F85-E23E-2D44-B96B-84586C53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E34B-F937-824E-A1BF-3337F93F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7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5D2C-E4CD-9E4F-AC44-C0F66BA0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33DFF-AA4D-9B4C-9B76-522953DF5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DE22-EB22-E54B-A326-E8362ABB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52CA2-0216-6E47-AB56-41494207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EB67-E191-6847-A66C-C6F6C3E7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9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1F09F-3933-2141-89C9-DF1847C5C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84E20-C492-234B-8BDC-05C87A51A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A8436-0641-FF47-834A-3185BB64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070E-D951-964C-A1B2-7BA6EF4E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B25A7-02E8-9E43-9AB0-72E16326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D7EF-4F67-6045-8AB0-5A3A370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361EB-E59F-B543-837F-61A154EE6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EA3AC-FEDD-3447-88A7-6B366844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DE96-1C24-1049-B2C7-493040990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9763-3CEB-A841-94D9-F6095C54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8AAD-6AB1-5747-AFFF-392B9775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5B58A-87CC-8D4D-AB38-B94E0476B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12B25-A8F7-2741-8818-AE0865E3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844E8-6FD1-B44E-8348-74405239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4CE4-20CF-6D4A-818F-51A293C5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0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772E-AD1C-6245-A4CE-2497DCE0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C0F8A-90EC-BB4C-BFBD-97A7573C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309D9-4C3E-4A48-A34C-882BB1326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DECE0-E56B-1148-8764-B564FB4D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1E00A-8A72-A542-9B6E-93E7654F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435B-3E71-3A4F-9688-AF98EF87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6C43-23CD-BA48-8326-C45522232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BED31-DDA3-174F-90B4-FFE0A6106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0B945-1A87-E449-BD03-B5FD60888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A3AB4-4058-444F-B34B-559B36DFC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00467-4853-B740-8D06-178FF6D5A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16594-A3FC-3246-B194-9E91F119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034EF-12FB-4848-B4CF-D86E26BC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F33FC-D361-2D4E-890E-33C5C76B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2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4E1E-2384-1045-9C98-DC074990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6DCB2-86E0-974E-B1DF-D2A74885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B4F8B-BB70-4A44-8868-750C3E5E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034B9-1BC9-B04A-9D9D-13D0A8F9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7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6FD9C-39EE-7643-B1FE-700C4A99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AAF4C-6983-8A4C-B968-9A53E1F9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10D50-56AD-7144-BA1D-3BF37A07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50C0-84CB-2443-B48C-247082D9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D7CD4-2D66-434E-8571-937698DC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D2511-D4C9-B94C-9D68-D6BDD023A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42BA1-70DD-FA47-9A47-ECE75E72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AC9D3-9A1A-BF45-AE1C-BB911B62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F7EDA-6650-5149-8492-B33C90C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2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1998-9F85-AC43-9CBC-AFC634FB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2ED11-BB6F-2945-AE28-AB6EC9686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9963A-DA35-A14D-A9E8-758E86FC3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56C1A-683F-8F45-937E-49EC3C0E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ECE63-ACD4-594D-9241-C8BFF279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1FCD7-4AB8-2E4E-BB93-24B1CCC7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3E378-382C-B842-91B2-E8ABC6B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BE61A-73CD-8D42-A193-49589DF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6DC18-3494-BE4A-9A73-AD816F23D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2E6E-CE39-DE44-9D9F-987ADF14EFC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D1F3-EC74-ED49-8C8C-1AD71B76F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0625-0374-BE4F-AC3D-A11AE8751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203F-22FC-D744-AF4C-4F632B185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Brajdazp1o?start=12&amp;feature=oembed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A343-3ADF-2149-A0CE-5A47B0AB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160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Your Next Awesome Talk</a:t>
            </a:r>
            <a:br>
              <a:rPr lang="en-US" dirty="0"/>
            </a:br>
            <a:r>
              <a:rPr lang="en-US" dirty="0"/>
              <a:t>Recommender System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Elena Dubova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DAB94-EBEC-E648-B8F0-746BBE67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039092"/>
            <a:ext cx="632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0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549C-18E5-EA4E-951B-85BE59C0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Digging In: Most “Disgusting” Ted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6B75-5C09-D845-9114-DDC539834A09}"/>
              </a:ext>
            </a:extLst>
          </p:cNvPr>
          <p:cNvSpPr/>
          <p:nvPr/>
        </p:nvSpPr>
        <p:spPr>
          <a:xfrm>
            <a:off x="3408313" y="1506022"/>
            <a:ext cx="5358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taboo secret to better health | Molly Winter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28286-C4F2-3745-AD57-9775C6DC8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72" y="5627400"/>
            <a:ext cx="7467600" cy="1003300"/>
          </a:xfrm>
          <a:prstGeom prst="rect">
            <a:avLst/>
          </a:prstGeom>
        </p:spPr>
      </p:pic>
      <p:pic>
        <p:nvPicPr>
          <p:cNvPr id="8" name="Online Media 7" descr="The taboo secret to better health | Molly Winter">
            <a:hlinkClick r:id="" action="ppaction://media"/>
            <a:extLst>
              <a:ext uri="{FF2B5EF4-FFF2-40B4-BE49-F238E27FC236}">
                <a16:creationId xmlns:a16="http://schemas.microsoft.com/office/drawing/2014/main" id="{E2897C89-8B16-A740-939C-29CF72A9F9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0" y="201373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3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6B6147-D4D4-3742-81EE-D5D6186283FA}"/>
              </a:ext>
            </a:extLst>
          </p:cNvPr>
          <p:cNvSpPr txBox="1"/>
          <p:nvPr/>
        </p:nvSpPr>
        <p:spPr>
          <a:xfrm>
            <a:off x="2960914" y="2902857"/>
            <a:ext cx="6241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Appendix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4BCF0-D1D3-9143-A2E6-5B963FF3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8" y="2521527"/>
            <a:ext cx="11138041" cy="329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0BA59-770A-0E48-997E-94D4072B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028" y="2521527"/>
            <a:ext cx="1866900" cy="2374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11AFF8-B7FA-8545-B348-911DFCAB66B0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POLARITY</a:t>
            </a:r>
          </a:p>
        </p:txBody>
      </p:sp>
    </p:spTree>
    <p:extLst>
      <p:ext uri="{BB962C8B-B14F-4D97-AF65-F5344CB8AC3E}">
        <p14:creationId xmlns:p14="http://schemas.microsoft.com/office/powerpoint/2010/main" val="58513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8F14779-47DA-AD47-8EF6-7A8501C656E8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POLARITY TRENDS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312CF-1749-0F47-BEBE-917C5ED9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030" y="1579869"/>
            <a:ext cx="8001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405F7-DFE9-D24E-B843-205871B2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12" y="4253345"/>
            <a:ext cx="800100" cy="400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9C7A5D-3FF6-FD48-89C1-6C975341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75" y="4253345"/>
            <a:ext cx="800100" cy="400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4DCE49-2027-F745-9F1B-A3D11A3C8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79869"/>
            <a:ext cx="10515599" cy="52781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8D7B6-DCC7-4E41-8A29-388BB264AEBB}"/>
              </a:ext>
            </a:extLst>
          </p:cNvPr>
          <p:cNvSpPr txBox="1"/>
          <p:nvPr/>
        </p:nvSpPr>
        <p:spPr>
          <a:xfrm>
            <a:off x="2798619" y="2189019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Positive  trend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B4ACAD-88AC-0A48-BBBC-843F34413310}"/>
              </a:ext>
            </a:extLst>
          </p:cNvPr>
          <p:cNvSpPr txBox="1"/>
          <p:nvPr/>
        </p:nvSpPr>
        <p:spPr>
          <a:xfrm>
            <a:off x="7952509" y="4710279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Little Negativity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C2710-0EAC-D544-B630-25D220FEA7AE}"/>
              </a:ext>
            </a:extLst>
          </p:cNvPr>
          <p:cNvSpPr txBox="1"/>
          <p:nvPr/>
        </p:nvSpPr>
        <p:spPr>
          <a:xfrm>
            <a:off x="2493819" y="4710279"/>
            <a:ext cx="235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Recent Positive  trend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7B743-0AC0-6E40-BFAD-8D5E178212BE}"/>
              </a:ext>
            </a:extLst>
          </p:cNvPr>
          <p:cNvSpPr txBox="1"/>
          <p:nvPr/>
        </p:nvSpPr>
        <p:spPr>
          <a:xfrm>
            <a:off x="7952509" y="2189019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Most Neutral</a:t>
            </a:r>
          </a:p>
        </p:txBody>
      </p:sp>
    </p:spTree>
    <p:extLst>
      <p:ext uri="{BB962C8B-B14F-4D97-AF65-F5344CB8AC3E}">
        <p14:creationId xmlns:p14="http://schemas.microsoft.com/office/powerpoint/2010/main" val="277613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0-05-21 at 8.52.49 PM.mov" descr="Screen Recording 2020-05-21 at 8.52.49 PM.mov">
            <a:hlinkClick r:id="" action="ppaction://media"/>
            <a:extLst>
              <a:ext uri="{FF2B5EF4-FFF2-40B4-BE49-F238E27FC236}">
                <a16:creationId xmlns:a16="http://schemas.microsoft.com/office/drawing/2014/main" id="{00F93F7D-437D-BF47-9E38-0EC5B0FF93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206836"/>
          </a:xfrm>
        </p:spPr>
      </p:pic>
    </p:spTree>
    <p:extLst>
      <p:ext uri="{BB962C8B-B14F-4D97-AF65-F5344CB8AC3E}">
        <p14:creationId xmlns:p14="http://schemas.microsoft.com/office/powerpoint/2010/main" val="31612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A631EE-E044-9D43-95E0-14B586353E43}"/>
              </a:ext>
            </a:extLst>
          </p:cNvPr>
          <p:cNvSpPr txBox="1"/>
          <p:nvPr/>
        </p:nvSpPr>
        <p:spPr>
          <a:xfrm>
            <a:off x="3671455" y="3283527"/>
            <a:ext cx="4613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4809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559E-5900-B543-BFA7-9198CF7B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Polarity Trends: All Topics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C4A1A-0708-F549-956D-6C33A4D8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19200"/>
            <a:ext cx="1088274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4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A2C3-A2CD-7342-AAAD-E35EA6E8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Plutchik’s</a:t>
            </a:r>
            <a:r>
              <a:rPr lang="en-US" dirty="0"/>
              <a:t> Emotions Covered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7B040-F364-294F-89E9-F0BFE249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54" y="1560060"/>
            <a:ext cx="5242322" cy="516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D8F7-E79A-AF4C-AA18-78C85032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1E7EA3-8C9F-FC41-9238-7E45113CA9FA}"/>
              </a:ext>
            </a:extLst>
          </p:cNvPr>
          <p:cNvCxnSpPr>
            <a:cxnSpLocks/>
          </p:cNvCxnSpPr>
          <p:nvPr/>
        </p:nvCxnSpPr>
        <p:spPr>
          <a:xfrm>
            <a:off x="2521527" y="3622963"/>
            <a:ext cx="2369127" cy="0"/>
          </a:xfrm>
          <a:prstGeom prst="straightConnector1">
            <a:avLst/>
          </a:prstGeom>
          <a:ln w="603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8F6797-7338-F649-8A3B-CB29289A95F6}"/>
              </a:ext>
            </a:extLst>
          </p:cNvPr>
          <p:cNvSpPr txBox="1"/>
          <p:nvPr/>
        </p:nvSpPr>
        <p:spPr>
          <a:xfrm>
            <a:off x="1360354" y="3429000"/>
            <a:ext cx="10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circle</a:t>
            </a:r>
          </a:p>
        </p:txBody>
      </p:sp>
    </p:spTree>
    <p:extLst>
      <p:ext uri="{BB962C8B-B14F-4D97-AF65-F5344CB8AC3E}">
        <p14:creationId xmlns:p14="http://schemas.microsoft.com/office/powerpoint/2010/main" val="386530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E7B8D9-2C5B-6246-B597-F711E243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4CAB7-191C-0A43-97C5-149769E8BEB7}"/>
              </a:ext>
            </a:extLst>
          </p:cNvPr>
          <p:cNvSpPr txBox="1"/>
          <p:nvPr/>
        </p:nvSpPr>
        <p:spPr>
          <a:xfrm>
            <a:off x="5917066" y="4018499"/>
            <a:ext cx="22294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922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8CBAE-F2CD-5349-A2A0-92C7F014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966361" cy="3973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5A15D-1EB4-864B-9235-B96DF771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024" y="1690688"/>
            <a:ext cx="2655141" cy="3973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F7AAD-7553-FA4C-9B64-325031B75241}"/>
              </a:ext>
            </a:extLst>
          </p:cNvPr>
          <p:cNvSpPr txBox="1"/>
          <p:nvPr/>
        </p:nvSpPr>
        <p:spPr>
          <a:xfrm>
            <a:off x="2463323" y="6041350"/>
            <a:ext cx="187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B75D6-4BDA-554A-A5C8-D06F37B56ED0}"/>
              </a:ext>
            </a:extLst>
          </p:cNvPr>
          <p:cNvSpPr txBox="1"/>
          <p:nvPr/>
        </p:nvSpPr>
        <p:spPr>
          <a:xfrm>
            <a:off x="4880297" y="6056769"/>
            <a:ext cx="187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E997F-2D8E-3349-BA4D-2FD3FBF12B3F}"/>
              </a:ext>
            </a:extLst>
          </p:cNvPr>
          <p:cNvSpPr txBox="1"/>
          <p:nvPr/>
        </p:nvSpPr>
        <p:spPr>
          <a:xfrm>
            <a:off x="7439873" y="6056769"/>
            <a:ext cx="187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comments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E4B4BC6-900F-414A-94E4-262097DAF0B7}"/>
              </a:ext>
            </a:extLst>
          </p:cNvPr>
          <p:cNvSpPr/>
          <p:nvPr/>
        </p:nvSpPr>
        <p:spPr>
          <a:xfrm>
            <a:off x="2714501" y="4346369"/>
            <a:ext cx="2296886" cy="771896"/>
          </a:xfrm>
          <a:prstGeom prst="fram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B97C1A66-1C9D-8B4D-9D4E-C6B236205467}"/>
              </a:ext>
            </a:extLst>
          </p:cNvPr>
          <p:cNvSpPr/>
          <p:nvPr/>
        </p:nvSpPr>
        <p:spPr>
          <a:xfrm>
            <a:off x="8346858" y="2053795"/>
            <a:ext cx="2388436" cy="630028"/>
          </a:xfrm>
          <a:prstGeom prst="fram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9EA2B5DB-72EA-CB4C-90A1-5E6BC55032C1}"/>
              </a:ext>
            </a:extLst>
          </p:cNvPr>
          <p:cNvSpPr/>
          <p:nvPr/>
        </p:nvSpPr>
        <p:spPr>
          <a:xfrm>
            <a:off x="4896591" y="5302015"/>
            <a:ext cx="1939136" cy="410016"/>
          </a:xfrm>
          <a:prstGeom prst="fram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44ABB329-5974-AE4E-A90B-557D8CA2B7DE}"/>
              </a:ext>
            </a:extLst>
          </p:cNvPr>
          <p:cNvSpPr/>
          <p:nvPr/>
        </p:nvSpPr>
        <p:spPr>
          <a:xfrm>
            <a:off x="838199" y="5302015"/>
            <a:ext cx="2985656" cy="410016"/>
          </a:xfrm>
          <a:prstGeom prst="fram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71E7A9-6B58-F049-89FB-9FCAD4524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884" y="6129573"/>
            <a:ext cx="462328" cy="4100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51853-0443-4049-B980-153867454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107" y="6129573"/>
            <a:ext cx="462328" cy="410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680CDA-F8C0-7049-8EAC-41EB5292E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133" y="6113371"/>
            <a:ext cx="462328" cy="41001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296B7C2-43BD-7D49-BAE0-E3F6DE847DEC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39940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B3A369-2E9E-AA40-AC6A-A37AE2397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429000"/>
            <a:ext cx="19050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C7932-AFC4-3741-A849-9FDBF8A23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035" y="3429000"/>
            <a:ext cx="24892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77B5B-7B76-6241-8F6F-48327EC76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071" y="2550015"/>
            <a:ext cx="3652157" cy="2510028"/>
          </a:xfrm>
          <a:prstGeom prst="rect">
            <a:avLst/>
          </a:prstGeom>
        </p:spPr>
      </p:pic>
      <p:sp>
        <p:nvSpPr>
          <p:cNvPr id="8" name="Circular Arrow 7">
            <a:extLst>
              <a:ext uri="{FF2B5EF4-FFF2-40B4-BE49-F238E27FC236}">
                <a16:creationId xmlns:a16="http://schemas.microsoft.com/office/drawing/2014/main" id="{A6ACBB2F-5872-A94B-9200-8F1853241AD7}"/>
              </a:ext>
            </a:extLst>
          </p:cNvPr>
          <p:cNvSpPr/>
          <p:nvPr/>
        </p:nvSpPr>
        <p:spPr>
          <a:xfrm rot="10800000" flipH="1">
            <a:off x="2641600" y="4019096"/>
            <a:ext cx="1465035" cy="1630589"/>
          </a:xfrm>
          <a:prstGeom prst="circularArrow">
            <a:avLst/>
          </a:prstGeom>
          <a:solidFill>
            <a:schemeClr val="bg2">
              <a:lumMod val="10000"/>
            </a:schemeClr>
          </a:solidFill>
          <a:ln w="158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4BAE9909-0C19-C14F-9AAD-F8FE0180EB64}"/>
              </a:ext>
            </a:extLst>
          </p:cNvPr>
          <p:cNvSpPr/>
          <p:nvPr/>
        </p:nvSpPr>
        <p:spPr>
          <a:xfrm rot="10800000" flipH="1">
            <a:off x="6124121" y="3949700"/>
            <a:ext cx="1465035" cy="1630589"/>
          </a:xfrm>
          <a:prstGeom prst="circularArrow">
            <a:avLst/>
          </a:prstGeom>
          <a:solidFill>
            <a:schemeClr val="bg2">
              <a:lumMod val="10000"/>
            </a:schemeClr>
          </a:solidFill>
          <a:ln w="158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F7AD8-47BC-7044-B101-9BA5B4D3FDB7}"/>
              </a:ext>
            </a:extLst>
          </p:cNvPr>
          <p:cNvSpPr txBox="1"/>
          <p:nvPr/>
        </p:nvSpPr>
        <p:spPr>
          <a:xfrm>
            <a:off x="1161143" y="2593282"/>
            <a:ext cx="5333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~ 2000 videos (2010 – 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0A12A-D88D-4444-BDA9-69C0970E1474}"/>
              </a:ext>
            </a:extLst>
          </p:cNvPr>
          <p:cNvSpPr txBox="1"/>
          <p:nvPr/>
        </p:nvSpPr>
        <p:spPr>
          <a:xfrm>
            <a:off x="1726745" y="5846544"/>
            <a:ext cx="329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Google API</a:t>
            </a:r>
          </a:p>
          <a:p>
            <a:pPr algn="ctr"/>
            <a:r>
              <a:rPr lang="en-US" b="1" dirty="0"/>
              <a:t>Python YouTube Transcript 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77F4B-5D3E-5C44-BA8C-9727914A828E}"/>
              </a:ext>
            </a:extLst>
          </p:cNvPr>
          <p:cNvSpPr txBox="1"/>
          <p:nvPr/>
        </p:nvSpPr>
        <p:spPr>
          <a:xfrm>
            <a:off x="7939314" y="5384800"/>
            <a:ext cx="346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….preprocessing</a:t>
            </a:r>
          </a:p>
          <a:p>
            <a:r>
              <a:rPr lang="en-US" b="1" dirty="0"/>
              <a:t>….preprocessing</a:t>
            </a:r>
          </a:p>
          <a:p>
            <a:r>
              <a:rPr lang="en-US" b="1" dirty="0"/>
              <a:t>….preprocessing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6E4059-18E9-2349-AE2F-656D195D5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971" y="5384800"/>
            <a:ext cx="1416074" cy="552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16A2EC-5366-2F4A-967C-A5F1A979D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7848" y="5846465"/>
            <a:ext cx="982319" cy="96826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DA7395-CBD7-D24C-9325-E249A4C8180A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06998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82F0F-B11F-BD4F-8F36-02CF7BC4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417" y="625186"/>
            <a:ext cx="2258293" cy="2289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7799F-15AD-3742-9E43-CAA255E02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32" y="726786"/>
            <a:ext cx="2226928" cy="220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01347-6593-8640-8E16-0D363A82A48D}"/>
              </a:ext>
            </a:extLst>
          </p:cNvPr>
          <p:cNvSpPr txBox="1"/>
          <p:nvPr/>
        </p:nvSpPr>
        <p:spPr>
          <a:xfrm>
            <a:off x="1935307" y="3119280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TOPIC MODELING</a:t>
            </a:r>
          </a:p>
          <a:p>
            <a:pPr algn="ctr"/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TRANSCRIPT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45AB6-2AC6-1A4F-B870-7446378EAC02}"/>
              </a:ext>
            </a:extLst>
          </p:cNvPr>
          <p:cNvSpPr txBox="1"/>
          <p:nvPr/>
        </p:nvSpPr>
        <p:spPr>
          <a:xfrm>
            <a:off x="6913417" y="3119280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SENTIMENT ANALYSIS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A3F77-7C66-A848-8C82-A11FFCB657D2}"/>
              </a:ext>
            </a:extLst>
          </p:cNvPr>
          <p:cNvSpPr txBox="1"/>
          <p:nvPr/>
        </p:nvSpPr>
        <p:spPr>
          <a:xfrm>
            <a:off x="3696999" y="5571460"/>
            <a:ext cx="479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RECOMMENDER SYSTEM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merican Typewriter" panose="02090604020004020304" pitchFamily="18" charset="77"/>
              </a:rPr>
              <a:t>YOUR NEXT AWESOME TED TALK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D90A3-7AF1-FA48-8E7C-6AD12EE1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241" y="4394757"/>
            <a:ext cx="1871518" cy="1176703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FD95048-4AEA-3848-9C69-897F110F18E5}"/>
              </a:ext>
            </a:extLst>
          </p:cNvPr>
          <p:cNvCxnSpPr/>
          <p:nvPr/>
        </p:nvCxnSpPr>
        <p:spPr>
          <a:xfrm>
            <a:off x="2969635" y="4073236"/>
            <a:ext cx="1454728" cy="900546"/>
          </a:xfrm>
          <a:prstGeom prst="curvedConnector3">
            <a:avLst>
              <a:gd name="adj1" fmla="val -9048"/>
            </a:avLst>
          </a:prstGeom>
          <a:ln w="603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512A8EB-D931-124C-B5A6-4C26369B16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56767" y="4073236"/>
            <a:ext cx="1565560" cy="900546"/>
          </a:xfrm>
          <a:prstGeom prst="curvedConnector3">
            <a:avLst>
              <a:gd name="adj1" fmla="val -3982"/>
            </a:avLst>
          </a:prstGeom>
          <a:ln w="603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29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04B2FC-B540-ED49-A384-B6F826F975E0}"/>
              </a:ext>
            </a:extLst>
          </p:cNvPr>
          <p:cNvSpPr txBox="1"/>
          <p:nvPr/>
        </p:nvSpPr>
        <p:spPr>
          <a:xfrm>
            <a:off x="5084618" y="2327563"/>
            <a:ext cx="137159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LSA</a:t>
            </a:r>
          </a:p>
          <a:p>
            <a:endParaRPr lang="en-US" sz="2800" b="1" dirty="0"/>
          </a:p>
          <a:p>
            <a:r>
              <a:rPr lang="en-US" sz="4000" b="1" dirty="0"/>
              <a:t>NMF</a:t>
            </a:r>
            <a:r>
              <a:rPr lang="en-US" sz="2800" b="1" dirty="0"/>
              <a:t>  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LDA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COREX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8B3B7A-6DB1-5348-BF86-25601C8F5B1E}"/>
              </a:ext>
            </a:extLst>
          </p:cNvPr>
          <p:cNvSpPr txBox="1"/>
          <p:nvPr/>
        </p:nvSpPr>
        <p:spPr>
          <a:xfrm>
            <a:off x="1967345" y="2758449"/>
            <a:ext cx="2286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4000" b="1" dirty="0"/>
              <a:t>TF-IDF</a:t>
            </a:r>
            <a:r>
              <a:rPr lang="en-US" sz="2800" b="1" dirty="0"/>
              <a:t>  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VECTORIZER</a:t>
            </a:r>
          </a:p>
          <a:p>
            <a:endParaRPr 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7036CC-E961-C349-BB6E-66452E4D60DC}"/>
              </a:ext>
            </a:extLst>
          </p:cNvPr>
          <p:cNvSpPr txBox="1"/>
          <p:nvPr/>
        </p:nvSpPr>
        <p:spPr>
          <a:xfrm>
            <a:off x="7758545" y="1351508"/>
            <a:ext cx="13715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  <a:p>
            <a:endParaRPr lang="en-US" sz="2800" b="1" dirty="0"/>
          </a:p>
          <a:p>
            <a:r>
              <a:rPr lang="en-US" sz="4000" b="1" dirty="0"/>
              <a:t>10</a:t>
            </a:r>
            <a:r>
              <a:rPr lang="en-US" sz="2800" b="1" dirty="0"/>
              <a:t>  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B6B046D-091F-5C4D-B249-FC0E93EB9837}"/>
              </a:ext>
            </a:extLst>
          </p:cNvPr>
          <p:cNvSpPr/>
          <p:nvPr/>
        </p:nvSpPr>
        <p:spPr>
          <a:xfrm>
            <a:off x="1648690" y="2840182"/>
            <a:ext cx="7481454" cy="1177636"/>
          </a:xfrm>
          <a:custGeom>
            <a:avLst/>
            <a:gdLst>
              <a:gd name="connsiteX0" fmla="*/ 4655127 w 7481454"/>
              <a:gd name="connsiteY0" fmla="*/ 124691 h 1177636"/>
              <a:gd name="connsiteX1" fmla="*/ 4558145 w 7481454"/>
              <a:gd name="connsiteY1" fmla="*/ 138545 h 1177636"/>
              <a:gd name="connsiteX2" fmla="*/ 4516582 w 7481454"/>
              <a:gd name="connsiteY2" fmla="*/ 124691 h 1177636"/>
              <a:gd name="connsiteX3" fmla="*/ 4447309 w 7481454"/>
              <a:gd name="connsiteY3" fmla="*/ 110836 h 1177636"/>
              <a:gd name="connsiteX4" fmla="*/ 4281054 w 7481454"/>
              <a:gd name="connsiteY4" fmla="*/ 83127 h 1177636"/>
              <a:gd name="connsiteX5" fmla="*/ 4197927 w 7481454"/>
              <a:gd name="connsiteY5" fmla="*/ 69272 h 1177636"/>
              <a:gd name="connsiteX6" fmla="*/ 3366654 w 7481454"/>
              <a:gd name="connsiteY6" fmla="*/ 41563 h 1177636"/>
              <a:gd name="connsiteX7" fmla="*/ 1551709 w 7481454"/>
              <a:gd name="connsiteY7" fmla="*/ 55418 h 1177636"/>
              <a:gd name="connsiteX8" fmla="*/ 1385454 w 7481454"/>
              <a:gd name="connsiteY8" fmla="*/ 83127 h 1177636"/>
              <a:gd name="connsiteX9" fmla="*/ 1108363 w 7481454"/>
              <a:gd name="connsiteY9" fmla="*/ 110836 h 1177636"/>
              <a:gd name="connsiteX10" fmla="*/ 1052945 w 7481454"/>
              <a:gd name="connsiteY10" fmla="*/ 124691 h 1177636"/>
              <a:gd name="connsiteX11" fmla="*/ 886691 w 7481454"/>
              <a:gd name="connsiteY11" fmla="*/ 152400 h 1177636"/>
              <a:gd name="connsiteX12" fmla="*/ 845127 w 7481454"/>
              <a:gd name="connsiteY12" fmla="*/ 166254 h 1177636"/>
              <a:gd name="connsiteX13" fmla="*/ 734291 w 7481454"/>
              <a:gd name="connsiteY13" fmla="*/ 193963 h 1177636"/>
              <a:gd name="connsiteX14" fmla="*/ 678873 w 7481454"/>
              <a:gd name="connsiteY14" fmla="*/ 207818 h 1177636"/>
              <a:gd name="connsiteX15" fmla="*/ 623454 w 7481454"/>
              <a:gd name="connsiteY15" fmla="*/ 221672 h 1177636"/>
              <a:gd name="connsiteX16" fmla="*/ 540327 w 7481454"/>
              <a:gd name="connsiteY16" fmla="*/ 249382 h 1177636"/>
              <a:gd name="connsiteX17" fmla="*/ 457200 w 7481454"/>
              <a:gd name="connsiteY17" fmla="*/ 290945 h 1177636"/>
              <a:gd name="connsiteX18" fmla="*/ 415636 w 7481454"/>
              <a:gd name="connsiteY18" fmla="*/ 318654 h 1177636"/>
              <a:gd name="connsiteX19" fmla="*/ 374073 w 7481454"/>
              <a:gd name="connsiteY19" fmla="*/ 332509 h 1177636"/>
              <a:gd name="connsiteX20" fmla="*/ 346363 w 7481454"/>
              <a:gd name="connsiteY20" fmla="*/ 360218 h 1177636"/>
              <a:gd name="connsiteX21" fmla="*/ 263236 w 7481454"/>
              <a:gd name="connsiteY21" fmla="*/ 415636 h 1177636"/>
              <a:gd name="connsiteX22" fmla="*/ 221673 w 7481454"/>
              <a:gd name="connsiteY22" fmla="*/ 443345 h 1177636"/>
              <a:gd name="connsiteX23" fmla="*/ 152400 w 7481454"/>
              <a:gd name="connsiteY23" fmla="*/ 512618 h 1177636"/>
              <a:gd name="connsiteX24" fmla="*/ 110836 w 7481454"/>
              <a:gd name="connsiteY24" fmla="*/ 554182 h 1177636"/>
              <a:gd name="connsiteX25" fmla="*/ 41563 w 7481454"/>
              <a:gd name="connsiteY25" fmla="*/ 637309 h 1177636"/>
              <a:gd name="connsiteX26" fmla="*/ 27709 w 7481454"/>
              <a:gd name="connsiteY26" fmla="*/ 678872 h 1177636"/>
              <a:gd name="connsiteX27" fmla="*/ 0 w 7481454"/>
              <a:gd name="connsiteY27" fmla="*/ 775854 h 1177636"/>
              <a:gd name="connsiteX28" fmla="*/ 13854 w 7481454"/>
              <a:gd name="connsiteY28" fmla="*/ 928254 h 1177636"/>
              <a:gd name="connsiteX29" fmla="*/ 27709 w 7481454"/>
              <a:gd name="connsiteY29" fmla="*/ 969818 h 1177636"/>
              <a:gd name="connsiteX30" fmla="*/ 110836 w 7481454"/>
              <a:gd name="connsiteY30" fmla="*/ 1025236 h 1177636"/>
              <a:gd name="connsiteX31" fmla="*/ 193963 w 7481454"/>
              <a:gd name="connsiteY31" fmla="*/ 1080654 h 1177636"/>
              <a:gd name="connsiteX32" fmla="*/ 235527 w 7481454"/>
              <a:gd name="connsiteY32" fmla="*/ 1108363 h 1177636"/>
              <a:gd name="connsiteX33" fmla="*/ 429491 w 7481454"/>
              <a:gd name="connsiteY33" fmla="*/ 1163782 h 1177636"/>
              <a:gd name="connsiteX34" fmla="*/ 512618 w 7481454"/>
              <a:gd name="connsiteY34" fmla="*/ 1177636 h 1177636"/>
              <a:gd name="connsiteX35" fmla="*/ 1108363 w 7481454"/>
              <a:gd name="connsiteY35" fmla="*/ 1163782 h 1177636"/>
              <a:gd name="connsiteX36" fmla="*/ 1149927 w 7481454"/>
              <a:gd name="connsiteY36" fmla="*/ 1149927 h 1177636"/>
              <a:gd name="connsiteX37" fmla="*/ 1427018 w 7481454"/>
              <a:gd name="connsiteY37" fmla="*/ 1122218 h 1177636"/>
              <a:gd name="connsiteX38" fmla="*/ 1510145 w 7481454"/>
              <a:gd name="connsiteY38" fmla="*/ 1108363 h 1177636"/>
              <a:gd name="connsiteX39" fmla="*/ 1787236 w 7481454"/>
              <a:gd name="connsiteY39" fmla="*/ 1094509 h 1177636"/>
              <a:gd name="connsiteX40" fmla="*/ 1953491 w 7481454"/>
              <a:gd name="connsiteY40" fmla="*/ 1080654 h 1177636"/>
              <a:gd name="connsiteX41" fmla="*/ 2216727 w 7481454"/>
              <a:gd name="connsiteY41" fmla="*/ 1066800 h 1177636"/>
              <a:gd name="connsiteX42" fmla="*/ 3893127 w 7481454"/>
              <a:gd name="connsiteY42" fmla="*/ 1080654 h 1177636"/>
              <a:gd name="connsiteX43" fmla="*/ 4031673 w 7481454"/>
              <a:gd name="connsiteY43" fmla="*/ 1094509 h 1177636"/>
              <a:gd name="connsiteX44" fmla="*/ 6248400 w 7481454"/>
              <a:gd name="connsiteY44" fmla="*/ 1080654 h 1177636"/>
              <a:gd name="connsiteX45" fmla="*/ 6331527 w 7481454"/>
              <a:gd name="connsiteY45" fmla="*/ 1066800 h 1177636"/>
              <a:gd name="connsiteX46" fmla="*/ 6400800 w 7481454"/>
              <a:gd name="connsiteY46" fmla="*/ 1052945 h 1177636"/>
              <a:gd name="connsiteX47" fmla="*/ 6511636 w 7481454"/>
              <a:gd name="connsiteY47" fmla="*/ 1039091 h 1177636"/>
              <a:gd name="connsiteX48" fmla="*/ 6636327 w 7481454"/>
              <a:gd name="connsiteY48" fmla="*/ 1011382 h 1177636"/>
              <a:gd name="connsiteX49" fmla="*/ 6691745 w 7481454"/>
              <a:gd name="connsiteY49" fmla="*/ 997527 h 1177636"/>
              <a:gd name="connsiteX50" fmla="*/ 6733309 w 7481454"/>
              <a:gd name="connsiteY50" fmla="*/ 983672 h 1177636"/>
              <a:gd name="connsiteX51" fmla="*/ 6871854 w 7481454"/>
              <a:gd name="connsiteY51" fmla="*/ 955963 h 1177636"/>
              <a:gd name="connsiteX52" fmla="*/ 7051963 w 7481454"/>
              <a:gd name="connsiteY52" fmla="*/ 914400 h 1177636"/>
              <a:gd name="connsiteX53" fmla="*/ 7162800 w 7481454"/>
              <a:gd name="connsiteY53" fmla="*/ 872836 h 1177636"/>
              <a:gd name="connsiteX54" fmla="*/ 7273636 w 7481454"/>
              <a:gd name="connsiteY54" fmla="*/ 831272 h 1177636"/>
              <a:gd name="connsiteX55" fmla="*/ 7329054 w 7481454"/>
              <a:gd name="connsiteY55" fmla="*/ 789709 h 1177636"/>
              <a:gd name="connsiteX56" fmla="*/ 7412182 w 7481454"/>
              <a:gd name="connsiteY56" fmla="*/ 734291 h 1177636"/>
              <a:gd name="connsiteX57" fmla="*/ 7467600 w 7481454"/>
              <a:gd name="connsiteY57" fmla="*/ 637309 h 1177636"/>
              <a:gd name="connsiteX58" fmla="*/ 7481454 w 7481454"/>
              <a:gd name="connsiteY58" fmla="*/ 595745 h 1177636"/>
              <a:gd name="connsiteX59" fmla="*/ 7467600 w 7481454"/>
              <a:gd name="connsiteY59" fmla="*/ 457200 h 1177636"/>
              <a:gd name="connsiteX60" fmla="*/ 7439891 w 7481454"/>
              <a:gd name="connsiteY60" fmla="*/ 415636 h 1177636"/>
              <a:gd name="connsiteX61" fmla="*/ 7342909 w 7481454"/>
              <a:gd name="connsiteY61" fmla="*/ 360218 h 1177636"/>
              <a:gd name="connsiteX62" fmla="*/ 7245927 w 7481454"/>
              <a:gd name="connsiteY62" fmla="*/ 318654 h 1177636"/>
              <a:gd name="connsiteX63" fmla="*/ 7190509 w 7481454"/>
              <a:gd name="connsiteY63" fmla="*/ 290945 h 1177636"/>
              <a:gd name="connsiteX64" fmla="*/ 7121236 w 7481454"/>
              <a:gd name="connsiteY64" fmla="*/ 277091 h 1177636"/>
              <a:gd name="connsiteX65" fmla="*/ 7065818 w 7481454"/>
              <a:gd name="connsiteY65" fmla="*/ 263236 h 1177636"/>
              <a:gd name="connsiteX66" fmla="*/ 7024254 w 7481454"/>
              <a:gd name="connsiteY66" fmla="*/ 249382 h 1177636"/>
              <a:gd name="connsiteX67" fmla="*/ 6968836 w 7481454"/>
              <a:gd name="connsiteY67" fmla="*/ 235527 h 1177636"/>
              <a:gd name="connsiteX68" fmla="*/ 6927273 w 7481454"/>
              <a:gd name="connsiteY68" fmla="*/ 221672 h 1177636"/>
              <a:gd name="connsiteX69" fmla="*/ 6844145 w 7481454"/>
              <a:gd name="connsiteY69" fmla="*/ 207818 h 1177636"/>
              <a:gd name="connsiteX70" fmla="*/ 6761018 w 7481454"/>
              <a:gd name="connsiteY70" fmla="*/ 180109 h 1177636"/>
              <a:gd name="connsiteX71" fmla="*/ 6580909 w 7481454"/>
              <a:gd name="connsiteY71" fmla="*/ 152400 h 1177636"/>
              <a:gd name="connsiteX72" fmla="*/ 6470073 w 7481454"/>
              <a:gd name="connsiteY72" fmla="*/ 124691 h 1177636"/>
              <a:gd name="connsiteX73" fmla="*/ 6359236 w 7481454"/>
              <a:gd name="connsiteY73" fmla="*/ 96982 h 1177636"/>
              <a:gd name="connsiteX74" fmla="*/ 6262254 w 7481454"/>
              <a:gd name="connsiteY74" fmla="*/ 83127 h 1177636"/>
              <a:gd name="connsiteX75" fmla="*/ 6123709 w 7481454"/>
              <a:gd name="connsiteY75" fmla="*/ 55418 h 1177636"/>
              <a:gd name="connsiteX76" fmla="*/ 5943600 w 7481454"/>
              <a:gd name="connsiteY76" fmla="*/ 41563 h 1177636"/>
              <a:gd name="connsiteX77" fmla="*/ 5694218 w 7481454"/>
              <a:gd name="connsiteY77" fmla="*/ 13854 h 1177636"/>
              <a:gd name="connsiteX78" fmla="*/ 5417127 w 7481454"/>
              <a:gd name="connsiteY78" fmla="*/ 0 h 1177636"/>
              <a:gd name="connsiteX79" fmla="*/ 4973782 w 7481454"/>
              <a:gd name="connsiteY79" fmla="*/ 13854 h 1177636"/>
              <a:gd name="connsiteX80" fmla="*/ 4904509 w 7481454"/>
              <a:gd name="connsiteY80" fmla="*/ 27709 h 1177636"/>
              <a:gd name="connsiteX81" fmla="*/ 4821382 w 7481454"/>
              <a:gd name="connsiteY81" fmla="*/ 41563 h 1177636"/>
              <a:gd name="connsiteX82" fmla="*/ 4738254 w 7481454"/>
              <a:gd name="connsiteY82" fmla="*/ 69272 h 1177636"/>
              <a:gd name="connsiteX83" fmla="*/ 4710545 w 7481454"/>
              <a:gd name="connsiteY83" fmla="*/ 96982 h 1177636"/>
              <a:gd name="connsiteX84" fmla="*/ 4668982 w 7481454"/>
              <a:gd name="connsiteY84" fmla="*/ 110836 h 1177636"/>
              <a:gd name="connsiteX85" fmla="*/ 4655127 w 7481454"/>
              <a:gd name="connsiteY85" fmla="*/ 124691 h 117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7481454" h="1177636">
                <a:moveTo>
                  <a:pt x="4655127" y="124691"/>
                </a:moveTo>
                <a:cubicBezTo>
                  <a:pt x="4636654" y="129309"/>
                  <a:pt x="4590801" y="138545"/>
                  <a:pt x="4558145" y="138545"/>
                </a:cubicBezTo>
                <a:cubicBezTo>
                  <a:pt x="4543541" y="138545"/>
                  <a:pt x="4530750" y="128233"/>
                  <a:pt x="4516582" y="124691"/>
                </a:cubicBezTo>
                <a:cubicBezTo>
                  <a:pt x="4493737" y="118980"/>
                  <a:pt x="4470499" y="114928"/>
                  <a:pt x="4447309" y="110836"/>
                </a:cubicBezTo>
                <a:lnTo>
                  <a:pt x="4281054" y="83127"/>
                </a:lnTo>
                <a:cubicBezTo>
                  <a:pt x="4253345" y="78509"/>
                  <a:pt x="4226008" y="70031"/>
                  <a:pt x="4197927" y="69272"/>
                </a:cubicBezTo>
                <a:cubicBezTo>
                  <a:pt x="3579029" y="52546"/>
                  <a:pt x="3856083" y="62843"/>
                  <a:pt x="3366654" y="41563"/>
                </a:cubicBezTo>
                <a:lnTo>
                  <a:pt x="1551709" y="55418"/>
                </a:lnTo>
                <a:cubicBezTo>
                  <a:pt x="1495539" y="56596"/>
                  <a:pt x="1441293" y="76922"/>
                  <a:pt x="1385454" y="83127"/>
                </a:cubicBezTo>
                <a:cubicBezTo>
                  <a:pt x="1210066" y="102615"/>
                  <a:pt x="1302411" y="93196"/>
                  <a:pt x="1108363" y="110836"/>
                </a:cubicBezTo>
                <a:cubicBezTo>
                  <a:pt x="1089890" y="115454"/>
                  <a:pt x="1071660" y="121182"/>
                  <a:pt x="1052945" y="124691"/>
                </a:cubicBezTo>
                <a:cubicBezTo>
                  <a:pt x="997725" y="135045"/>
                  <a:pt x="939991" y="134634"/>
                  <a:pt x="886691" y="152400"/>
                </a:cubicBezTo>
                <a:cubicBezTo>
                  <a:pt x="872836" y="157018"/>
                  <a:pt x="859216" y="162411"/>
                  <a:pt x="845127" y="166254"/>
                </a:cubicBezTo>
                <a:cubicBezTo>
                  <a:pt x="808386" y="176274"/>
                  <a:pt x="771236" y="184727"/>
                  <a:pt x="734291" y="193963"/>
                </a:cubicBezTo>
                <a:lnTo>
                  <a:pt x="678873" y="207818"/>
                </a:lnTo>
                <a:cubicBezTo>
                  <a:pt x="660400" y="212436"/>
                  <a:pt x="641518" y="215650"/>
                  <a:pt x="623454" y="221672"/>
                </a:cubicBezTo>
                <a:cubicBezTo>
                  <a:pt x="595745" y="230909"/>
                  <a:pt x="564630" y="233180"/>
                  <a:pt x="540327" y="249382"/>
                </a:cubicBezTo>
                <a:cubicBezTo>
                  <a:pt x="486612" y="285192"/>
                  <a:pt x="514560" y="271826"/>
                  <a:pt x="457200" y="290945"/>
                </a:cubicBezTo>
                <a:cubicBezTo>
                  <a:pt x="443345" y="300181"/>
                  <a:pt x="430529" y="311207"/>
                  <a:pt x="415636" y="318654"/>
                </a:cubicBezTo>
                <a:cubicBezTo>
                  <a:pt x="402574" y="325185"/>
                  <a:pt x="386596" y="324995"/>
                  <a:pt x="374073" y="332509"/>
                </a:cubicBezTo>
                <a:cubicBezTo>
                  <a:pt x="362872" y="339230"/>
                  <a:pt x="356813" y="352381"/>
                  <a:pt x="346363" y="360218"/>
                </a:cubicBezTo>
                <a:cubicBezTo>
                  <a:pt x="319721" y="380199"/>
                  <a:pt x="290945" y="397163"/>
                  <a:pt x="263236" y="415636"/>
                </a:cubicBezTo>
                <a:cubicBezTo>
                  <a:pt x="249382" y="424872"/>
                  <a:pt x="233447" y="431571"/>
                  <a:pt x="221673" y="443345"/>
                </a:cubicBezTo>
                <a:lnTo>
                  <a:pt x="152400" y="512618"/>
                </a:lnTo>
                <a:cubicBezTo>
                  <a:pt x="138545" y="526473"/>
                  <a:pt x="121705" y="537879"/>
                  <a:pt x="110836" y="554182"/>
                </a:cubicBezTo>
                <a:cubicBezTo>
                  <a:pt x="72258" y="612048"/>
                  <a:pt x="94901" y="583971"/>
                  <a:pt x="41563" y="637309"/>
                </a:cubicBezTo>
                <a:cubicBezTo>
                  <a:pt x="36945" y="651163"/>
                  <a:pt x="31721" y="664830"/>
                  <a:pt x="27709" y="678872"/>
                </a:cubicBezTo>
                <a:cubicBezTo>
                  <a:pt x="-7084" y="800647"/>
                  <a:pt x="33217" y="676201"/>
                  <a:pt x="0" y="775854"/>
                </a:cubicBezTo>
                <a:cubicBezTo>
                  <a:pt x="4618" y="826654"/>
                  <a:pt x="6640" y="877757"/>
                  <a:pt x="13854" y="928254"/>
                </a:cubicBezTo>
                <a:cubicBezTo>
                  <a:pt x="15919" y="942711"/>
                  <a:pt x="17382" y="959491"/>
                  <a:pt x="27709" y="969818"/>
                </a:cubicBezTo>
                <a:cubicBezTo>
                  <a:pt x="51257" y="993366"/>
                  <a:pt x="83127" y="1006763"/>
                  <a:pt x="110836" y="1025236"/>
                </a:cubicBezTo>
                <a:lnTo>
                  <a:pt x="193963" y="1080654"/>
                </a:lnTo>
                <a:cubicBezTo>
                  <a:pt x="207818" y="1089890"/>
                  <a:pt x="219730" y="1103097"/>
                  <a:pt x="235527" y="1108363"/>
                </a:cubicBezTo>
                <a:cubicBezTo>
                  <a:pt x="301406" y="1130323"/>
                  <a:pt x="359913" y="1152186"/>
                  <a:pt x="429491" y="1163782"/>
                </a:cubicBezTo>
                <a:lnTo>
                  <a:pt x="512618" y="1177636"/>
                </a:lnTo>
                <a:cubicBezTo>
                  <a:pt x="711200" y="1173018"/>
                  <a:pt x="909915" y="1172410"/>
                  <a:pt x="1108363" y="1163782"/>
                </a:cubicBezTo>
                <a:cubicBezTo>
                  <a:pt x="1122953" y="1163148"/>
                  <a:pt x="1135446" y="1151816"/>
                  <a:pt x="1149927" y="1149927"/>
                </a:cubicBezTo>
                <a:cubicBezTo>
                  <a:pt x="1241972" y="1137921"/>
                  <a:pt x="1335457" y="1137479"/>
                  <a:pt x="1427018" y="1122218"/>
                </a:cubicBezTo>
                <a:cubicBezTo>
                  <a:pt x="1454727" y="1117600"/>
                  <a:pt x="1482137" y="1110517"/>
                  <a:pt x="1510145" y="1108363"/>
                </a:cubicBezTo>
                <a:cubicBezTo>
                  <a:pt x="1602352" y="1101270"/>
                  <a:pt x="1694937" y="1100278"/>
                  <a:pt x="1787236" y="1094509"/>
                </a:cubicBezTo>
                <a:cubicBezTo>
                  <a:pt x="1842738" y="1091040"/>
                  <a:pt x="1897996" y="1084234"/>
                  <a:pt x="1953491" y="1080654"/>
                </a:cubicBezTo>
                <a:cubicBezTo>
                  <a:pt x="2041175" y="1074997"/>
                  <a:pt x="2128982" y="1071418"/>
                  <a:pt x="2216727" y="1066800"/>
                </a:cubicBezTo>
                <a:lnTo>
                  <a:pt x="3893127" y="1080654"/>
                </a:lnTo>
                <a:cubicBezTo>
                  <a:pt x="3939534" y="1081363"/>
                  <a:pt x="3985261" y="1094509"/>
                  <a:pt x="4031673" y="1094509"/>
                </a:cubicBezTo>
                <a:lnTo>
                  <a:pt x="6248400" y="1080654"/>
                </a:lnTo>
                <a:lnTo>
                  <a:pt x="6331527" y="1066800"/>
                </a:lnTo>
                <a:cubicBezTo>
                  <a:pt x="6354695" y="1062588"/>
                  <a:pt x="6377526" y="1056526"/>
                  <a:pt x="6400800" y="1052945"/>
                </a:cubicBezTo>
                <a:cubicBezTo>
                  <a:pt x="6437600" y="1047283"/>
                  <a:pt x="6474691" y="1043709"/>
                  <a:pt x="6511636" y="1039091"/>
                </a:cubicBezTo>
                <a:cubicBezTo>
                  <a:pt x="6646789" y="1005302"/>
                  <a:pt x="6478027" y="1046560"/>
                  <a:pt x="6636327" y="1011382"/>
                </a:cubicBezTo>
                <a:cubicBezTo>
                  <a:pt x="6654915" y="1007251"/>
                  <a:pt x="6673436" y="1002758"/>
                  <a:pt x="6691745" y="997527"/>
                </a:cubicBezTo>
                <a:cubicBezTo>
                  <a:pt x="6705787" y="993515"/>
                  <a:pt x="6719079" y="986956"/>
                  <a:pt x="6733309" y="983672"/>
                </a:cubicBezTo>
                <a:cubicBezTo>
                  <a:pt x="6779199" y="973082"/>
                  <a:pt x="6826164" y="967385"/>
                  <a:pt x="6871854" y="955963"/>
                </a:cubicBezTo>
                <a:cubicBezTo>
                  <a:pt x="7005536" y="922543"/>
                  <a:pt x="6945348" y="935722"/>
                  <a:pt x="7051963" y="914400"/>
                </a:cubicBezTo>
                <a:cubicBezTo>
                  <a:pt x="7206262" y="837252"/>
                  <a:pt x="7011885" y="929430"/>
                  <a:pt x="7162800" y="872836"/>
                </a:cubicBezTo>
                <a:cubicBezTo>
                  <a:pt x="7307698" y="818499"/>
                  <a:pt x="7131387" y="866836"/>
                  <a:pt x="7273636" y="831272"/>
                </a:cubicBezTo>
                <a:cubicBezTo>
                  <a:pt x="7292109" y="817418"/>
                  <a:pt x="7310137" y="802951"/>
                  <a:pt x="7329054" y="789709"/>
                </a:cubicBezTo>
                <a:cubicBezTo>
                  <a:pt x="7356336" y="770612"/>
                  <a:pt x="7412182" y="734291"/>
                  <a:pt x="7412182" y="734291"/>
                </a:cubicBezTo>
                <a:cubicBezTo>
                  <a:pt x="7440009" y="692551"/>
                  <a:pt x="7446508" y="686525"/>
                  <a:pt x="7467600" y="637309"/>
                </a:cubicBezTo>
                <a:cubicBezTo>
                  <a:pt x="7473353" y="623886"/>
                  <a:pt x="7476836" y="609600"/>
                  <a:pt x="7481454" y="595745"/>
                </a:cubicBezTo>
                <a:cubicBezTo>
                  <a:pt x="7476836" y="549563"/>
                  <a:pt x="7478036" y="502423"/>
                  <a:pt x="7467600" y="457200"/>
                </a:cubicBezTo>
                <a:cubicBezTo>
                  <a:pt x="7463856" y="440975"/>
                  <a:pt x="7451665" y="427410"/>
                  <a:pt x="7439891" y="415636"/>
                </a:cubicBezTo>
                <a:cubicBezTo>
                  <a:pt x="7417389" y="393134"/>
                  <a:pt x="7368262" y="374705"/>
                  <a:pt x="7342909" y="360218"/>
                </a:cubicBezTo>
                <a:cubicBezTo>
                  <a:pt x="7217839" y="288750"/>
                  <a:pt x="7394873" y="374510"/>
                  <a:pt x="7245927" y="318654"/>
                </a:cubicBezTo>
                <a:cubicBezTo>
                  <a:pt x="7226589" y="311402"/>
                  <a:pt x="7210102" y="297476"/>
                  <a:pt x="7190509" y="290945"/>
                </a:cubicBezTo>
                <a:cubicBezTo>
                  <a:pt x="7168169" y="283498"/>
                  <a:pt x="7144224" y="282199"/>
                  <a:pt x="7121236" y="277091"/>
                </a:cubicBezTo>
                <a:cubicBezTo>
                  <a:pt x="7102648" y="272960"/>
                  <a:pt x="7084127" y="268467"/>
                  <a:pt x="7065818" y="263236"/>
                </a:cubicBezTo>
                <a:cubicBezTo>
                  <a:pt x="7051776" y="259224"/>
                  <a:pt x="7038296" y="253394"/>
                  <a:pt x="7024254" y="249382"/>
                </a:cubicBezTo>
                <a:cubicBezTo>
                  <a:pt x="7005945" y="244151"/>
                  <a:pt x="6987145" y="240758"/>
                  <a:pt x="6968836" y="235527"/>
                </a:cubicBezTo>
                <a:cubicBezTo>
                  <a:pt x="6954794" y="231515"/>
                  <a:pt x="6941529" y="224840"/>
                  <a:pt x="6927273" y="221672"/>
                </a:cubicBezTo>
                <a:cubicBezTo>
                  <a:pt x="6899850" y="215578"/>
                  <a:pt x="6871854" y="212436"/>
                  <a:pt x="6844145" y="207818"/>
                </a:cubicBezTo>
                <a:cubicBezTo>
                  <a:pt x="6816436" y="198582"/>
                  <a:pt x="6789659" y="185837"/>
                  <a:pt x="6761018" y="180109"/>
                </a:cubicBezTo>
                <a:cubicBezTo>
                  <a:pt x="6655235" y="158952"/>
                  <a:pt x="6715111" y="169175"/>
                  <a:pt x="6580909" y="152400"/>
                </a:cubicBezTo>
                <a:cubicBezTo>
                  <a:pt x="6501453" y="125914"/>
                  <a:pt x="6578742" y="149768"/>
                  <a:pt x="6470073" y="124691"/>
                </a:cubicBezTo>
                <a:cubicBezTo>
                  <a:pt x="6432966" y="116128"/>
                  <a:pt x="6396936" y="102368"/>
                  <a:pt x="6359236" y="96982"/>
                </a:cubicBezTo>
                <a:cubicBezTo>
                  <a:pt x="6326909" y="92364"/>
                  <a:pt x="6294383" y="88969"/>
                  <a:pt x="6262254" y="83127"/>
                </a:cubicBezTo>
                <a:cubicBezTo>
                  <a:pt x="6161354" y="64781"/>
                  <a:pt x="6252512" y="68976"/>
                  <a:pt x="6123709" y="55418"/>
                </a:cubicBezTo>
                <a:cubicBezTo>
                  <a:pt x="6063826" y="49115"/>
                  <a:pt x="6003636" y="46181"/>
                  <a:pt x="5943600" y="41563"/>
                </a:cubicBezTo>
                <a:cubicBezTo>
                  <a:pt x="5824605" y="17765"/>
                  <a:pt x="5873969" y="24748"/>
                  <a:pt x="5694218" y="13854"/>
                </a:cubicBezTo>
                <a:cubicBezTo>
                  <a:pt x="5601908" y="8259"/>
                  <a:pt x="5509491" y="4618"/>
                  <a:pt x="5417127" y="0"/>
                </a:cubicBezTo>
                <a:cubicBezTo>
                  <a:pt x="5269345" y="4618"/>
                  <a:pt x="5121420" y="5874"/>
                  <a:pt x="4973782" y="13854"/>
                </a:cubicBezTo>
                <a:cubicBezTo>
                  <a:pt x="4950268" y="15125"/>
                  <a:pt x="4927677" y="23497"/>
                  <a:pt x="4904509" y="27709"/>
                </a:cubicBezTo>
                <a:cubicBezTo>
                  <a:pt x="4876871" y="32734"/>
                  <a:pt x="4849091" y="36945"/>
                  <a:pt x="4821382" y="41563"/>
                </a:cubicBezTo>
                <a:cubicBezTo>
                  <a:pt x="4793673" y="50799"/>
                  <a:pt x="4758907" y="48618"/>
                  <a:pt x="4738254" y="69272"/>
                </a:cubicBezTo>
                <a:cubicBezTo>
                  <a:pt x="4729018" y="78509"/>
                  <a:pt x="4721746" y="90261"/>
                  <a:pt x="4710545" y="96982"/>
                </a:cubicBezTo>
                <a:cubicBezTo>
                  <a:pt x="4698022" y="104496"/>
                  <a:pt x="4682541" y="105412"/>
                  <a:pt x="4668982" y="110836"/>
                </a:cubicBezTo>
                <a:cubicBezTo>
                  <a:pt x="4659394" y="114671"/>
                  <a:pt x="4673600" y="120073"/>
                  <a:pt x="4655127" y="124691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 w="47625">
            <a:solidFill>
              <a:srgbClr val="00B05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2E2E119-7CBB-6C46-855E-D1B3332BD6AA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TOPIC MODELING</a:t>
            </a:r>
          </a:p>
        </p:txBody>
      </p:sp>
    </p:spTree>
    <p:extLst>
      <p:ext uri="{BB962C8B-B14F-4D97-AF65-F5344CB8AC3E}">
        <p14:creationId xmlns:p14="http://schemas.microsoft.com/office/powerpoint/2010/main" val="339054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191E68B-6D21-DE41-A984-6F3975DA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631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MODELING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0ACDB3CA-62BA-4187-A0BD-732DFF71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16EF-592A-5A44-BADE-2CF677AA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5" y="1268957"/>
            <a:ext cx="10716490" cy="55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3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B9DF-F6AB-6643-87CE-4F733B20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B0B0-25A7-F844-8A92-02EB67BD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F792E-8169-AD40-87E2-EE6AA28C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62"/>
            <a:ext cx="12192000" cy="65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4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94242A-8778-C541-A5D7-53F80D0DE21F}"/>
              </a:ext>
            </a:extLst>
          </p:cNvPr>
          <p:cNvSpPr txBox="1">
            <a:spLocks/>
          </p:cNvSpPr>
          <p:nvPr/>
        </p:nvSpPr>
        <p:spPr>
          <a:xfrm>
            <a:off x="838200" y="415631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EMOTIONS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FA822-C12E-F846-BC96-29EC513D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89" y="2396836"/>
            <a:ext cx="11014365" cy="3351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CE08AA-DF14-E94A-91B2-1ED35BD5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899" y="2484779"/>
            <a:ext cx="1866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7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119</Words>
  <Application>Microsoft Macintosh PowerPoint</Application>
  <PresentationFormat>Widescreen</PresentationFormat>
  <Paragraphs>62</Paragraphs>
  <Slides>16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American Typewriter</vt:lpstr>
      <vt:lpstr>Arial</vt:lpstr>
      <vt:lpstr>Calibri</vt:lpstr>
      <vt:lpstr>Calibri Light</vt:lpstr>
      <vt:lpstr>Helvetica Neue</vt:lpstr>
      <vt:lpstr>Office Theme</vt:lpstr>
      <vt:lpstr> Your Next Awesome Talk Recommender System  Elena Dubova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MODELING</vt:lpstr>
      <vt:lpstr>PowerPoint Presentation</vt:lpstr>
      <vt:lpstr>PowerPoint Presentation</vt:lpstr>
      <vt:lpstr>Digging In: Most “Disgusting” Ted Talk</vt:lpstr>
      <vt:lpstr>PowerPoint Presentation</vt:lpstr>
      <vt:lpstr>PowerPoint Presentation</vt:lpstr>
      <vt:lpstr>PowerPoint Presentation</vt:lpstr>
      <vt:lpstr>PowerPoint Presentation</vt:lpstr>
      <vt:lpstr>Polarity Trends: All Topics</vt:lpstr>
      <vt:lpstr>Plutchik’s Emotions Covered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Елена Дубова</dc:creator>
  <cp:lastModifiedBy>Елена Дубова</cp:lastModifiedBy>
  <cp:revision>18</cp:revision>
  <dcterms:created xsi:type="dcterms:W3CDTF">2020-05-21T16:33:24Z</dcterms:created>
  <dcterms:modified xsi:type="dcterms:W3CDTF">2020-05-22T03:07:18Z</dcterms:modified>
</cp:coreProperties>
</file>